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media/image67.png" ContentType="image/png"/>
  <Override PartName="/ppt/media/image66.png" ContentType="image/png"/>
  <Override PartName="/ppt/media/image65.png" ContentType="image/png"/>
  <Override PartName="/ppt/media/image64.png" ContentType="image/png"/>
  <Override PartName="/ppt/media/image63.png" ContentType="image/png"/>
  <Override PartName="/ppt/media/image62.png" ContentType="image/png"/>
  <Override PartName="/ppt/media/image61.png" ContentType="image/png"/>
  <Override PartName="/ppt/media/image60.png" ContentType="image/png"/>
  <Override PartName="/ppt/media/image50.png" ContentType="image/png"/>
  <Override PartName="/ppt/media/image49.png" ContentType="image/png"/>
  <Override PartName="/ppt/media/image48.png" ContentType="image/png"/>
  <Override PartName="/ppt/media/image47.png" ContentType="image/png"/>
  <Override PartName="/ppt/media/image20.png" ContentType="image/png"/>
  <Override PartName="/ppt/media/image55.png" ContentType="image/png"/>
  <Override PartName="/ppt/media/image5.png" ContentType="image/png"/>
  <Override PartName="/ppt/media/image19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21.png" ContentType="image/png"/>
  <Override PartName="/ppt/media/image56.png" ContentType="image/png"/>
  <Override PartName="/ppt/media/image6.png" ContentType="image/png"/>
  <Override PartName="/ppt/media/image51.png" ContentType="image/png"/>
  <Override PartName="/ppt/media/image1.png" ContentType="image/png"/>
  <Override PartName="/ppt/media/image36.png" ContentType="image/png"/>
  <Override PartName="/ppt/media/image22.png" ContentType="image/png"/>
  <Override PartName="/ppt/media/image57.png" ContentType="image/png"/>
  <Override PartName="/ppt/media/image7.png" ContentType="image/png"/>
  <Override PartName="/ppt/media/image52.png" ContentType="image/png"/>
  <Override PartName="/ppt/media/image2.png" ContentType="image/png"/>
  <Override PartName="/ppt/media/image37.png" ContentType="image/png"/>
  <Override PartName="/ppt/media/image53.png" ContentType="image/png"/>
  <Override PartName="/ppt/media/image3.png" ContentType="image/png"/>
  <Override PartName="/ppt/media/image38.png" ContentType="image/png"/>
  <Override PartName="/ppt/media/image54.png" ContentType="image/png"/>
  <Override PartName="/ppt/media/image4.png" ContentType="image/png"/>
  <Override PartName="/ppt/media/image39.png" ContentType="image/png"/>
  <Override PartName="/ppt/media/image58.png" ContentType="image/png"/>
  <Override PartName="/ppt/media/image8.png" ContentType="image/png"/>
  <Override PartName="/ppt/media/image23.png" ContentType="image/png"/>
  <Override PartName="/ppt/media/image10.png" ContentType="image/png"/>
  <Override PartName="/ppt/media/image59.png" ContentType="image/png"/>
  <Override PartName="/ppt/media/image9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9040"/>
            <a:ext cx="5494680" cy="43840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0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00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000"/>
            <a:ext cx="9071640" cy="2090880"/>
          </a:xfrm>
          <a:prstGeom prst="rect">
            <a:avLst/>
          </a:prstGeom>
        </p:spPr>
        <p:txBody>
          <a:bodyPr lIns="0" rIns="0" tIns="0" bIns="0"/>
          <a:p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fr-FR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texte-titre</a:t>
            </a:r>
            <a:endParaRPr b="0" lang="fr-FR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0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niveau de plan</a:t>
            </a:r>
            <a:endParaRPr b="0" lang="fr-FR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Troisième niveau de plan</a:t>
            </a:r>
            <a:endParaRPr b="0" lang="fr-FR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&lt;date/heure&gt;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&lt;pied de page&gt;</a:t>
            </a:r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D3F944E7-8E3B-4757-9AFE-029B78FF6090}" type="slidenum">
              <a:rPr b="0" lang="fr-FR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&lt;numéro&gt;</a:t>
            </a:fld>
            <a:endParaRPr b="0" lang="fr-FR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28.png"/><Relationship Id="rId14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Relationship Id="rId11" Type="http://schemas.openxmlformats.org/officeDocument/2006/relationships/image" Target="../media/image39.png"/><Relationship Id="rId12" Type="http://schemas.openxmlformats.org/officeDocument/2006/relationships/image" Target="../media/image40.png"/><Relationship Id="rId13" Type="http://schemas.openxmlformats.org/officeDocument/2006/relationships/image" Target="../media/image41.png"/><Relationship Id="rId14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2.png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image" Target="../media/image58.png"/><Relationship Id="rId5" Type="http://schemas.openxmlformats.org/officeDocument/2006/relationships/image" Target="../media/image59.png"/><Relationship Id="rId6" Type="http://schemas.openxmlformats.org/officeDocument/2006/relationships/image" Target="../media/image60.png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9" Type="http://schemas.openxmlformats.org/officeDocument/2006/relationships/image" Target="../media/image63.png"/><Relationship Id="rId10" Type="http://schemas.openxmlformats.org/officeDocument/2006/relationships/image" Target="../media/image64.png"/><Relationship Id="rId11" Type="http://schemas.openxmlformats.org/officeDocument/2006/relationships/image" Target="../media/image65.png"/><Relationship Id="rId12" Type="http://schemas.openxmlformats.org/officeDocument/2006/relationships/image" Target="../media/image66.png"/><Relationship Id="rId13" Type="http://schemas.openxmlformats.org/officeDocument/2006/relationships/image" Target="../media/image67.png"/><Relationship Id="rId14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2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43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44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45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46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47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48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49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50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51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52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53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54" name="TextShape 3"/>
          <p:cNvSpPr txBox="1"/>
          <p:nvPr/>
        </p:nvSpPr>
        <p:spPr>
          <a:xfrm>
            <a:off x="178920" y="2827080"/>
            <a:ext cx="9541080" cy="360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le partage de connaissances pédagogiques autour des systèmes électroniques numériques et analogiques appliqués aux aspects T/F 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proposer et faire connaître des réalisations spécifiques associées à FIRST-TF ;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la promotion pour l'accès aux projets liés à l’électronique au sein de FIRST-TF.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Freeform 4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Cette communauté a pour vocations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ustomShape 1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58" name="TextShape 2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9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60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61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62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63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64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65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66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67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68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69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70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71" name="TextShape 3"/>
          <p:cNvSpPr txBox="1"/>
          <p:nvPr/>
        </p:nvSpPr>
        <p:spPr>
          <a:xfrm>
            <a:off x="242280" y="3324960"/>
            <a:ext cx="9541080" cy="25200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site collaboratif type wiki : </a:t>
            </a:r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http://first-tf-can.utinam.cnrs.fr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liste de diffusion : </a:t>
            </a:r>
            <a:r>
              <a:rPr b="1" lang="fr-FR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can@first-tf-can.utinam.cnrs.fr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Votre workshop en 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Freeform 4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Canaux de communication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 1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Bilan mars 2016 – juin 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76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7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78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79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80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81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82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83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84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85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86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87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88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89" name="TextShape 4"/>
          <p:cNvSpPr txBox="1"/>
          <p:nvPr/>
        </p:nvSpPr>
        <p:spPr>
          <a:xfrm>
            <a:off x="300600" y="2291400"/>
            <a:ext cx="9541080" cy="4698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Wiki : seuls les membres du copil y ont contribué.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Liste de diffusion : 4 abonnés hors copil, 0 message technique.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Contacts AG 2016 : 5 personnes.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 tentative de mise en relation fabricant de composants – utilisateurs pour la recherche et développement : échec.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 algn="just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 tentatives de demandes de financement pour la réalisation d’un instrument modulaire à but pédagogique pour le T/F : échecs.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reeform 1"/>
          <p:cNvSpPr/>
          <p:nvPr/>
        </p:nvSpPr>
        <p:spPr>
          <a:xfrm>
            <a:off x="414000" y="1365840"/>
            <a:ext cx="9268200" cy="868680"/>
          </a:xfrm>
          <a:custGeom>
            <a:avLst/>
            <a:gdLst/>
            <a:ahLst/>
            <a:rect l="0" t="0" r="r" b="b"/>
            <a:pathLst>
              <a:path w="25745" h="2413">
                <a:moveTo>
                  <a:pt x="2746" y="6"/>
                </a:moveTo>
                <a:cubicBezTo>
                  <a:pt x="0" y="6"/>
                  <a:pt x="0" y="0"/>
                  <a:pt x="0" y="406"/>
                </a:cubicBezTo>
                <a:cubicBezTo>
                  <a:pt x="0" y="939"/>
                  <a:pt x="0" y="1473"/>
                  <a:pt x="0" y="2006"/>
                </a:cubicBezTo>
                <a:cubicBezTo>
                  <a:pt x="0" y="2393"/>
                  <a:pt x="0" y="2406"/>
                  <a:pt x="2746" y="2406"/>
                </a:cubicBezTo>
                <a:cubicBezTo>
                  <a:pt x="9481" y="2406"/>
                  <a:pt x="16218" y="2406"/>
                  <a:pt x="22953" y="2406"/>
                </a:cubicBezTo>
                <a:cubicBezTo>
                  <a:pt x="25744" y="2406"/>
                  <a:pt x="25699" y="2412"/>
                  <a:pt x="25699" y="2006"/>
                </a:cubicBezTo>
                <a:cubicBezTo>
                  <a:pt x="25700" y="1473"/>
                  <a:pt x="25700" y="939"/>
                  <a:pt x="25699" y="406"/>
                </a:cubicBezTo>
                <a:cubicBezTo>
                  <a:pt x="25699" y="0"/>
                  <a:pt x="25744" y="6"/>
                  <a:pt x="22953" y="6"/>
                </a:cubicBezTo>
                <a:cubicBezTo>
                  <a:pt x="16217" y="6"/>
                  <a:pt x="9482" y="6"/>
                  <a:pt x="2746" y="6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Dynamiser le groupe en 2017 et après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93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94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95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96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97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98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99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100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101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102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103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104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105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106" name="TextShape 4"/>
          <p:cNvSpPr txBox="1"/>
          <p:nvPr/>
        </p:nvSpPr>
        <p:spPr>
          <a:xfrm>
            <a:off x="179280" y="2827080"/>
            <a:ext cx="9541080" cy="38170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workshop pour vous faire partager et diffuser 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un renouvellement du copil 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recenser les travaux ou réalisations récentes dans les domaines 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l’électronique numérique et analogique en lien avec les thématiques de FIRST-TF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 ;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cibler les attentes pour définir les contours d’orientations et collaborations futures ;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Vos propositions sont les bienvenues.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"/>
          <p:cNvSpPr/>
          <p:nvPr/>
        </p:nvSpPr>
        <p:spPr>
          <a:xfrm>
            <a:off x="414000" y="1364760"/>
            <a:ext cx="9268200" cy="1230840"/>
          </a:xfrm>
          <a:custGeom>
            <a:avLst/>
            <a:gdLst/>
            <a:ahLst/>
            <a:rect l="0" t="0" r="r" b="b"/>
            <a:pathLst>
              <a:path w="25745" h="3419">
                <a:moveTo>
                  <a:pt x="2746" y="9"/>
                </a:moveTo>
                <a:cubicBezTo>
                  <a:pt x="0" y="9"/>
                  <a:pt x="0" y="0"/>
                  <a:pt x="0" y="576"/>
                </a:cubicBezTo>
                <a:cubicBezTo>
                  <a:pt x="0" y="1331"/>
                  <a:pt x="0" y="2087"/>
                  <a:pt x="0" y="2842"/>
                </a:cubicBezTo>
                <a:cubicBezTo>
                  <a:pt x="0" y="3390"/>
                  <a:pt x="0" y="3409"/>
                  <a:pt x="2746" y="3409"/>
                </a:cubicBezTo>
                <a:cubicBezTo>
                  <a:pt x="9481" y="3409"/>
                  <a:pt x="16218" y="3409"/>
                  <a:pt x="22953" y="3409"/>
                </a:cubicBezTo>
                <a:cubicBezTo>
                  <a:pt x="25744" y="3409"/>
                  <a:pt x="25699" y="3418"/>
                  <a:pt x="25699" y="2842"/>
                </a:cubicBezTo>
                <a:cubicBezTo>
                  <a:pt x="25700" y="2087"/>
                  <a:pt x="25700" y="1331"/>
                  <a:pt x="25699" y="576"/>
                </a:cubicBezTo>
                <a:cubicBezTo>
                  <a:pt x="25699" y="0"/>
                  <a:pt x="25744" y="9"/>
                  <a:pt x="22953" y="9"/>
                </a:cubicBezTo>
                <a:cubicBezTo>
                  <a:pt x="16217" y="9"/>
                  <a:pt x="9482" y="9"/>
                  <a:pt x="2746" y="9"/>
                </a:cubicBez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  <a:path w="1" h="1">
                <a:moveTo>
                  <a:pt x="0" y="0"/>
                </a:moveTo>
                <a:lnTo>
                  <a:pt x="0" y="0"/>
                </a:lnTo>
              </a:path>
            </a:pathLst>
          </a:custGeom>
          <a:solidFill>
            <a:srgbClr val="a1c4e8"/>
          </a:solidFill>
          <a:ln>
            <a:solidFill>
              <a:srgbClr val="3465a4"/>
            </a:solidFill>
          </a:ln>
        </p:spPr>
        <p:txBody>
          <a:bodyPr lIns="90000" rIns="90000" tIns="45000" bIns="45000" anchor="ctr"/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APPEL À CONTRIBUTIONS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1" lang="fr-FR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WORKSOP 2017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CustomShape 2"/>
          <p:cNvSpPr/>
          <p:nvPr/>
        </p:nvSpPr>
        <p:spPr>
          <a:xfrm>
            <a:off x="0" y="0"/>
            <a:ext cx="10080000" cy="1152000"/>
          </a:xfrm>
          <a:prstGeom prst="rect">
            <a:avLst/>
          </a:prstGeom>
          <a:gradFill>
            <a:gsLst>
              <a:gs pos="0">
                <a:srgbClr val="99ccff"/>
              </a:gs>
              <a:gs pos="100000">
                <a:srgbClr val="3465a4"/>
              </a:gs>
            </a:gsLst>
            <a:lin ang="5400000"/>
          </a:gradFill>
          <a:ln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9" name="" descr=""/>
          <p:cNvPicPr/>
          <p:nvPr/>
        </p:nvPicPr>
        <p:blipFill>
          <a:blip r:embed="rId1"/>
          <a:stretch/>
        </p:blipFill>
        <p:spPr>
          <a:xfrm>
            <a:off x="609840" y="142200"/>
            <a:ext cx="974160" cy="865800"/>
          </a:xfrm>
          <a:prstGeom prst="rect">
            <a:avLst/>
          </a:prstGeom>
          <a:ln>
            <a:noFill/>
          </a:ln>
        </p:spPr>
      </p:pic>
      <p:sp>
        <p:nvSpPr>
          <p:cNvPr id="110" name="TextShape 3"/>
          <p:cNvSpPr txBox="1"/>
          <p:nvPr/>
        </p:nvSpPr>
        <p:spPr>
          <a:xfrm>
            <a:off x="1656000" y="85680"/>
            <a:ext cx="8262000" cy="1210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CAN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Communauté Autour du Numérique </a:t>
            </a:r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et de l’analogique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1" lang="fr-FR" sz="22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De First-TF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2"/>
          <a:stretch/>
        </p:blipFill>
        <p:spPr>
          <a:xfrm>
            <a:off x="102960" y="6984000"/>
            <a:ext cx="423720" cy="459000"/>
          </a:xfrm>
          <a:prstGeom prst="rect">
            <a:avLst/>
          </a:prstGeom>
          <a:ln>
            <a:noFill/>
          </a:ln>
        </p:spPr>
      </p:pic>
      <p:pic>
        <p:nvPicPr>
          <p:cNvPr id="112" name="" descr=""/>
          <p:cNvPicPr/>
          <p:nvPr/>
        </p:nvPicPr>
        <p:blipFill>
          <a:blip r:embed="rId3"/>
          <a:stretch/>
        </p:blipFill>
        <p:spPr>
          <a:xfrm>
            <a:off x="697680" y="7097040"/>
            <a:ext cx="527760" cy="233280"/>
          </a:xfrm>
          <a:prstGeom prst="rect">
            <a:avLst/>
          </a:prstGeom>
          <a:ln>
            <a:noFill/>
          </a:ln>
        </p:spPr>
      </p:pic>
      <p:pic>
        <p:nvPicPr>
          <p:cNvPr id="113" name="" descr=""/>
          <p:cNvPicPr/>
          <p:nvPr/>
        </p:nvPicPr>
        <p:blipFill>
          <a:blip r:embed="rId4"/>
          <a:stretch/>
        </p:blipFill>
        <p:spPr>
          <a:xfrm>
            <a:off x="1447560" y="7027560"/>
            <a:ext cx="349200" cy="372240"/>
          </a:xfrm>
          <a:prstGeom prst="rect">
            <a:avLst/>
          </a:prstGeom>
          <a:ln>
            <a:noFill/>
          </a:ln>
        </p:spPr>
      </p:pic>
      <p:pic>
        <p:nvPicPr>
          <p:cNvPr id="114" name="" descr=""/>
          <p:cNvPicPr/>
          <p:nvPr/>
        </p:nvPicPr>
        <p:blipFill>
          <a:blip r:embed="rId5"/>
          <a:stretch/>
        </p:blipFill>
        <p:spPr>
          <a:xfrm>
            <a:off x="2071080" y="7158600"/>
            <a:ext cx="557640" cy="110520"/>
          </a:xfrm>
          <a:prstGeom prst="rect">
            <a:avLst/>
          </a:prstGeom>
          <a:ln>
            <a:noFill/>
          </a:ln>
        </p:spPr>
      </p:pic>
      <p:pic>
        <p:nvPicPr>
          <p:cNvPr id="115" name="" descr=""/>
          <p:cNvPicPr/>
          <p:nvPr/>
        </p:nvPicPr>
        <p:blipFill>
          <a:blip r:embed="rId6"/>
          <a:stretch/>
        </p:blipFill>
        <p:spPr>
          <a:xfrm>
            <a:off x="3073680" y="7071120"/>
            <a:ext cx="542160" cy="285120"/>
          </a:xfrm>
          <a:prstGeom prst="rect">
            <a:avLst/>
          </a:prstGeom>
          <a:ln>
            <a:noFill/>
          </a:ln>
        </p:spPr>
      </p:pic>
      <p:pic>
        <p:nvPicPr>
          <p:cNvPr id="116" name="" descr=""/>
          <p:cNvPicPr/>
          <p:nvPr/>
        </p:nvPicPr>
        <p:blipFill>
          <a:blip r:embed="rId7"/>
          <a:stretch/>
        </p:blipFill>
        <p:spPr>
          <a:xfrm>
            <a:off x="3953520" y="7110720"/>
            <a:ext cx="698400" cy="205920"/>
          </a:xfrm>
          <a:prstGeom prst="rect">
            <a:avLst/>
          </a:prstGeom>
          <a:ln>
            <a:noFill/>
          </a:ln>
        </p:spPr>
      </p:pic>
      <p:pic>
        <p:nvPicPr>
          <p:cNvPr id="117" name="" descr=""/>
          <p:cNvPicPr/>
          <p:nvPr/>
        </p:nvPicPr>
        <p:blipFill>
          <a:blip r:embed="rId8"/>
          <a:stretch/>
        </p:blipFill>
        <p:spPr>
          <a:xfrm>
            <a:off x="5131440" y="7079040"/>
            <a:ext cx="553320" cy="269280"/>
          </a:xfrm>
          <a:prstGeom prst="rect">
            <a:avLst/>
          </a:prstGeom>
          <a:ln>
            <a:noFill/>
          </a:ln>
        </p:spPr>
      </p:pic>
      <p:pic>
        <p:nvPicPr>
          <p:cNvPr id="118" name="" descr=""/>
          <p:cNvPicPr/>
          <p:nvPr/>
        </p:nvPicPr>
        <p:blipFill>
          <a:blip r:embed="rId9"/>
          <a:stretch/>
        </p:blipFill>
        <p:spPr>
          <a:xfrm>
            <a:off x="6018480" y="7029720"/>
            <a:ext cx="442080" cy="367560"/>
          </a:xfrm>
          <a:prstGeom prst="rect">
            <a:avLst/>
          </a:prstGeom>
          <a:ln>
            <a:noFill/>
          </a:ln>
        </p:spPr>
      </p:pic>
      <p:pic>
        <p:nvPicPr>
          <p:cNvPr id="119" name="" descr=""/>
          <p:cNvPicPr/>
          <p:nvPr/>
        </p:nvPicPr>
        <p:blipFill>
          <a:blip r:embed="rId10"/>
          <a:stretch/>
        </p:blipFill>
        <p:spPr>
          <a:xfrm>
            <a:off x="6785280" y="7089120"/>
            <a:ext cx="616680" cy="249120"/>
          </a:xfrm>
          <a:prstGeom prst="rect">
            <a:avLst/>
          </a:prstGeom>
          <a:ln>
            <a:noFill/>
          </a:ln>
        </p:spPr>
      </p:pic>
      <p:pic>
        <p:nvPicPr>
          <p:cNvPr id="120" name="" descr=""/>
          <p:cNvPicPr/>
          <p:nvPr/>
        </p:nvPicPr>
        <p:blipFill>
          <a:blip r:embed="rId11"/>
          <a:stretch/>
        </p:blipFill>
        <p:spPr>
          <a:xfrm>
            <a:off x="7656840" y="7090920"/>
            <a:ext cx="557640" cy="245160"/>
          </a:xfrm>
          <a:prstGeom prst="rect">
            <a:avLst/>
          </a:prstGeom>
          <a:ln>
            <a:noFill/>
          </a:ln>
        </p:spPr>
      </p:pic>
      <p:pic>
        <p:nvPicPr>
          <p:cNvPr id="121" name="" descr=""/>
          <p:cNvPicPr/>
          <p:nvPr/>
        </p:nvPicPr>
        <p:blipFill>
          <a:blip r:embed="rId12"/>
          <a:stretch/>
        </p:blipFill>
        <p:spPr>
          <a:xfrm>
            <a:off x="8522640" y="7055280"/>
            <a:ext cx="457200" cy="316440"/>
          </a:xfrm>
          <a:prstGeom prst="rect">
            <a:avLst/>
          </a:prstGeom>
          <a:ln>
            <a:noFill/>
          </a:ln>
        </p:spPr>
      </p:pic>
      <p:pic>
        <p:nvPicPr>
          <p:cNvPr id="122" name="" descr=""/>
          <p:cNvPicPr/>
          <p:nvPr/>
        </p:nvPicPr>
        <p:blipFill>
          <a:blip r:embed="rId13"/>
          <a:stretch/>
        </p:blipFill>
        <p:spPr>
          <a:xfrm>
            <a:off x="9378720" y="7090920"/>
            <a:ext cx="557280" cy="245160"/>
          </a:xfrm>
          <a:prstGeom prst="rect">
            <a:avLst/>
          </a:prstGeom>
          <a:ln>
            <a:noFill/>
          </a:ln>
        </p:spPr>
      </p:pic>
      <p:sp>
        <p:nvSpPr>
          <p:cNvPr id="123" name="TextShape 4"/>
          <p:cNvSpPr txBox="1"/>
          <p:nvPr/>
        </p:nvSpPr>
        <p:spPr>
          <a:xfrm>
            <a:off x="179280" y="2827080"/>
            <a:ext cx="9541080" cy="3076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Matin : séminaires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ourier New"/>
              </a:rPr>
              <a:t>Sujets proposés par les contributeurs désireux d’exposer leurs travaux en lien avec les thématiques FIRST-TF.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Après-midi : tables rondes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43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Réagissez sur les sujets qui vous intéressent. Mettez en place des groupes pour échanger sur vos conceptions.</a:t>
            </a:r>
            <a:r>
              <a:rPr b="0" lang="fr-FR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 </a:t>
            </a:r>
            <a:endParaRPr b="0" lang="fr-FR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Application>LibreOffice/5.1.6.2$Linux_X86_64 LibreOffice_project/07ac168c60a517dba0f0d7bc7540f5afa45f0909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2017-06-01T15:59:14Z</dcterms:created>
  <dc:creator>Eric MEYER</dc:creator>
  <dc:description/>
  <dc:language>fr-FR</dc:language>
  <cp:lastModifiedBy/>
  <dcterms:modified xsi:type="dcterms:W3CDTF">2017-06-01T22:50:05Z</dcterms:modified>
  <cp:revision>8</cp:revision>
  <dc:subject/>
  <dc:title/>
</cp:coreProperties>
</file>